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55" r:id="rId9"/>
    <p:sldId id="346" r:id="rId10"/>
    <p:sldId id="374" r:id="rId11"/>
    <p:sldId id="375" r:id="rId12"/>
    <p:sldId id="354" r:id="rId13"/>
    <p:sldId id="347" r:id="rId14"/>
    <p:sldId id="328" r:id="rId15"/>
    <p:sldId id="344" r:id="rId16"/>
    <p:sldId id="315" r:id="rId17"/>
    <p:sldId id="319" r:id="rId18"/>
    <p:sldId id="311" r:id="rId19"/>
    <p:sldId id="299" r:id="rId20"/>
    <p:sldId id="304" r:id="rId21"/>
    <p:sldId id="336" r:id="rId22"/>
    <p:sldId id="335" r:id="rId23"/>
    <p:sldId id="371" r:id="rId24"/>
    <p:sldId id="340" r:id="rId25"/>
    <p:sldId id="379" r:id="rId26"/>
    <p:sldId id="380" r:id="rId27"/>
    <p:sldId id="327" r:id="rId28"/>
    <p:sldId id="306" r:id="rId29"/>
    <p:sldId id="312" r:id="rId30"/>
    <p:sldId id="329" r:id="rId31"/>
    <p:sldId id="338" r:id="rId32"/>
    <p:sldId id="343" r:id="rId33"/>
    <p:sldId id="349" r:id="rId34"/>
    <p:sldId id="352" r:id="rId35"/>
    <p:sldId id="351" r:id="rId36"/>
    <p:sldId id="350" r:id="rId37"/>
    <p:sldId id="305" r:id="rId38"/>
    <p:sldId id="325" r:id="rId39"/>
    <p:sldId id="373" r:id="rId40"/>
    <p:sldId id="339" r:id="rId41"/>
    <p:sldId id="334" r:id="rId42"/>
    <p:sldId id="372" r:id="rId43"/>
    <p:sldId id="348" r:id="rId44"/>
    <p:sldId id="381" r:id="rId45"/>
    <p:sldId id="377" r:id="rId46"/>
    <p:sldId id="353" r:id="rId47"/>
    <p:sldId id="370" r:id="rId48"/>
    <p:sldId id="376" r:id="rId49"/>
    <p:sldId id="360" r:id="rId50"/>
    <p:sldId id="367" r:id="rId51"/>
    <p:sldId id="382" r:id="rId52"/>
    <p:sldId id="369" r:id="rId53"/>
    <p:sldId id="366" r:id="rId54"/>
    <p:sldId id="362" r:id="rId55"/>
    <p:sldId id="368" r:id="rId56"/>
    <p:sldId id="364" r:id="rId57"/>
    <p:sldId id="361" r:id="rId58"/>
    <p:sldId id="363" r:id="rId59"/>
    <p:sldId id="358" r:id="rId60"/>
    <p:sldId id="365" r:id="rId61"/>
    <p:sldId id="359" r:id="rId62"/>
    <p:sldId id="357" r:id="rId63"/>
    <p:sldId id="341" r:id="rId64"/>
    <p:sldId id="378" r:id="rId65"/>
    <p:sldId id="356" r:id="rId66"/>
    <p:sldId id="300" r:id="rId67"/>
    <p:sldId id="324" r:id="rId68"/>
    <p:sldId id="337" r:id="rId69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736" y="-1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ssh-keygen</a:t>
            </a:r>
            <a:r>
              <a:rPr lang="en-US" dirty="0">
                <a:latin typeface="Calibri" charset="0"/>
              </a:rPr>
              <a:t> generates pairs in the </a:t>
            </a:r>
            <a:r>
              <a:rPr lang="en-US" b="1" dirty="0">
                <a:latin typeface="Calibri" charset="0"/>
              </a:rPr>
              <a:t>.</a:t>
            </a:r>
            <a:r>
              <a:rPr lang="en-US" b="1" dirty="0" err="1">
                <a:latin typeface="Calibri" charset="0"/>
              </a:rPr>
              <a:t>ssh</a:t>
            </a:r>
            <a:r>
              <a:rPr lang="en-US" b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r>
              <a:rPr lang="en-US" dirty="0" smtClean="0">
                <a:latin typeface="Calibri" charset="0"/>
              </a:rPr>
              <a:t>When checkout</a:t>
            </a:r>
            <a:r>
              <a:rPr lang="en-US" baseline="0" dirty="0" smtClean="0">
                <a:latin typeface="Calibri" charset="0"/>
              </a:rPr>
              <a:t> is done, work is brought along.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 is what my two years have created</a:t>
            </a:r>
            <a:r>
              <a:rPr lang="en-US" baseline="0" dirty="0" smtClean="0">
                <a:latin typeface="Calibri" charset="0"/>
              </a:rPr>
              <a:t> for your. What </a:t>
            </a:r>
            <a:r>
              <a:rPr lang="en-US" baseline="0" dirty="0" err="1" smtClean="0">
                <a:latin typeface="Calibri" charset="0"/>
              </a:rPr>
              <a:t>diffentiates</a:t>
            </a:r>
            <a:endParaRPr lang="en-US" dirty="0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28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Most introductory</a:t>
            </a:r>
            <a:r>
              <a:rPr lang="en-US" baseline="0" dirty="0" smtClean="0">
                <a:latin typeface="Calibri" charset="0"/>
              </a:rPr>
              <a:t> tutorials focus on around the 10 basic commands.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advanced tutorials like this covers 20 commands</a:t>
            </a:r>
            <a:r>
              <a:rPr lang="en-US" baseline="0" dirty="0" smtClean="0"/>
              <a:t> that professional programmers need.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As</a:t>
            </a:r>
            <a:r>
              <a:rPr lang="en-US" baseline="0" dirty="0" smtClean="0">
                <a:latin typeface="Calibri" charset="0"/>
              </a:rPr>
              <a:t> with Linux commands, git commands have optional arguments </a:t>
            </a:r>
            <a:endParaRPr lang="en-US" dirty="0" smtClean="0">
              <a:latin typeface="Calibri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67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Here we have a group discussion</a:t>
            </a:r>
            <a:r>
              <a:rPr lang="en-US" baseline="0" dirty="0" smtClean="0"/>
              <a:t> if you're sitting with others. Introduce yourself and share each other's answers, and discuss why.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topics are beyond the scope of what we have time for today.</a:t>
            </a:r>
          </a:p>
          <a:p>
            <a:r>
              <a:rPr lang="en-US" baseline="0" dirty="0" smtClean="0"/>
              <a:t>There are too many different ways that CI and CD are implemented that we don't have time to cover.</a:t>
            </a:r>
          </a:p>
          <a:p>
            <a:r>
              <a:rPr lang="en-US" baseline="0" dirty="0" smtClean="0"/>
              <a:t>NEXT: But let me give you a glimpse of what one team uses with this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topics we cover today is what almost</a:t>
            </a:r>
            <a:r>
              <a:rPr lang="en-US" baseline="0" dirty="0" smtClean="0"/>
              <a:t> all </a:t>
            </a:r>
            <a:r>
              <a:rPr lang="en-US" dirty="0" smtClean="0"/>
              <a:t>tutorials I've seen not cover</a:t>
            </a:r>
          </a:p>
          <a:p>
            <a:r>
              <a:rPr lang="en-US" dirty="0" smtClean="0"/>
              <a:t>Here are the "instructional</a:t>
            </a:r>
            <a:r>
              <a:rPr lang="en-US" baseline="0" dirty="0" smtClean="0"/>
              <a:t> objectives"</a:t>
            </a:r>
          </a:p>
          <a:p>
            <a:r>
              <a:rPr lang="en-US" baseline="0" dirty="0" smtClean="0"/>
              <a:t>NEXT: What we are NOT covering today is this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cligent.com/blog/cycligent-git-flow-intro/" TargetMode="External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terprise.github.com/hom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bout.gitlab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url.git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hooks/" TargetMode="External"/><Relationship Id="rId4" Type="http://schemas.openxmlformats.org/officeDocument/2006/relationships/hyperlink" Target="http://reinh.com/blog/2009/03/02/a-git-workflow-for-agile-team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-wang.com/ExplainGitWithD3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hyperlink" Target="http://zrusin.blogspot.com/2007/09/git-cheat-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yte.kde.org/~zrusin/git/git-cheat-sheet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ndpsoftware.com/git-cheatsheet.html%23loc=workspace;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o.gl/12C1B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justinhileman.info/article/git-pretty/git-pretty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dif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dif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log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clea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-scm.com/book/en/v2/Git-Tools-Searching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stackoverflow.com/questions/39581198/how-do-you-make-git-grep-output-look-like-ack-outpu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grep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oo.gl/12C1B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12C1B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skills (out of scope)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7" y="262239"/>
            <a:ext cx="7961710" cy="4360516"/>
          </a:xfrm>
        </p:spPr>
        <p:txBody>
          <a:bodyPr/>
          <a:lstStyle/>
          <a:p>
            <a:pPr>
              <a:buFont typeface="Lucida Grande"/>
              <a:buChar char="x"/>
            </a:pPr>
            <a:r>
              <a:rPr lang="en-US" dirty="0" smtClean="0"/>
              <a:t> Git "Plumbing" commands (</a:t>
            </a:r>
            <a:r>
              <a:rPr lang="en-US" dirty="0" err="1" smtClean="0"/>
              <a:t>svn</a:t>
            </a:r>
            <a:r>
              <a:rPr lang="en-US" dirty="0" smtClean="0"/>
              <a:t>, patch, etc.)</a:t>
            </a:r>
          </a:p>
          <a:p>
            <a:pPr>
              <a:buFont typeface="Lucida Grande"/>
              <a:buChar char="x"/>
            </a:pPr>
            <a:r>
              <a:rPr lang="en-US" dirty="0"/>
              <a:t> Sub-</a:t>
            </a:r>
            <a:r>
              <a:rPr lang="en-US" dirty="0" smtClean="0"/>
              <a:t>modules and trees</a:t>
            </a:r>
            <a:endParaRPr lang="en-US" dirty="0"/>
          </a:p>
          <a:p>
            <a:pPr>
              <a:buFont typeface="Lucida Grande"/>
              <a:buChar char="x"/>
            </a:pPr>
            <a:r>
              <a:rPr lang="en-US" dirty="0" smtClean="0"/>
              <a:t> Team </a:t>
            </a:r>
            <a:r>
              <a:rPr lang="en-US" dirty="0"/>
              <a:t>code reviews </a:t>
            </a:r>
            <a:endParaRPr lang="en-US" dirty="0" smtClean="0"/>
          </a:p>
          <a:p>
            <a:pPr>
              <a:buFont typeface="Lucida Grande"/>
              <a:buChar char="x"/>
            </a:pPr>
            <a:r>
              <a:rPr lang="en-US" dirty="0"/>
              <a:t> Hooks to continuous Integration &amp; Deployment (CI &amp; CD)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Automated </a:t>
            </a:r>
            <a:r>
              <a:rPr lang="en-US" dirty="0"/>
              <a:t>code </a:t>
            </a:r>
            <a:r>
              <a:rPr lang="en-US" dirty="0" smtClean="0"/>
              <a:t>scanners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Code coverage runs</a:t>
            </a:r>
            <a:endParaRPr lang="en-US" dirty="0"/>
          </a:p>
          <a:p>
            <a:pPr>
              <a:buFont typeface="Lucida Grande"/>
              <a:buChar char="x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flow with tests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5741" y="4897279"/>
            <a:ext cx="4878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git flow cycligent-768x1056.</a:t>
            </a:r>
            <a:r>
              <a:rPr lang="en-US" sz="900" dirty="0" smtClean="0">
                <a:latin typeface="Open Sans Light"/>
                <a:cs typeface="Open Sans Light"/>
              </a:rPr>
              <a:t>jpg from 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https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www.cycligent.com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/blog/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cycligent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-git-flow-intro/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git flow cycligent-768x10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9" y="-401979"/>
            <a:ext cx="552797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4941" y="664003"/>
            <a:ext cx="265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298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2467" y="66400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1949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1949" y="129147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6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6348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5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040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8732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8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291" y="20161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9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874" y="2046830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10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9723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49874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9414" y="3310897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13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7141" y="400522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458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Mastery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12" y="262239"/>
            <a:ext cx="7559676" cy="436051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smtClean="0"/>
              <a:t>Use </a:t>
            </a:r>
            <a:r>
              <a:rPr lang="en-US" b="1" dirty="0" smtClean="0"/>
              <a:t>secure</a:t>
            </a:r>
            <a:r>
              <a:rPr lang="en-US" dirty="0" smtClean="0"/>
              <a:t> communications and handle secrets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Switch among </a:t>
            </a:r>
            <a:r>
              <a:rPr lang="en-US" b="1" dirty="0"/>
              <a:t>multiple accounts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Install </a:t>
            </a:r>
            <a:r>
              <a:rPr lang="en-US" dirty="0" smtClean="0"/>
              <a:t>and configure an </a:t>
            </a:r>
            <a:r>
              <a:rPr lang="en-US" dirty="0"/>
              <a:t>appropriate Git client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Create and use aliases (keyboard shortcuts)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Automate in </a:t>
            </a:r>
            <a:r>
              <a:rPr lang="en-US" b="1" dirty="0"/>
              <a:t>scripts</a:t>
            </a:r>
            <a:r>
              <a:rPr lang="en-US" dirty="0"/>
              <a:t> (Bash &amp; PowerShell</a:t>
            </a:r>
            <a:r>
              <a:rPr lang="en-US" dirty="0" smtClean="0"/>
              <a:t>) -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Know enterprise team </a:t>
            </a:r>
            <a:r>
              <a:rPr lang="en-US" b="1" dirty="0"/>
              <a:t>workflow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“HEAD” </a:t>
            </a:r>
            <a:r>
              <a:rPr lang="en-US" b="1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b="1" dirty="0" smtClean="0"/>
              <a:t>undo</a:t>
            </a:r>
            <a:r>
              <a:rPr lang="en-US" dirty="0" smtClean="0"/>
              <a:t> from each status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</a:t>
            </a:r>
            <a:r>
              <a:rPr lang="en-US" b="1" dirty="0"/>
              <a:t>statuses</a:t>
            </a:r>
            <a:r>
              <a:rPr lang="en-US" dirty="0"/>
              <a:t> of </a:t>
            </a:r>
            <a:r>
              <a:rPr lang="en-US" dirty="0" smtClean="0"/>
              <a:t>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>
                <a:latin typeface="Open Sans" charset="0"/>
              </a:rPr>
              <a:t>Atlassian </a:t>
            </a:r>
            <a:r>
              <a:rPr lang="en-US" sz="900" dirty="0" smtClean="0">
                <a:latin typeface="Open Sans Light"/>
                <a:cs typeface="Open Sans Light"/>
              </a:rPr>
              <a:t>SourceTree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skills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334224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</a:t>
            </a:r>
            <a:r>
              <a:rPr lang="en-US" dirty="0" smtClean="0">
                <a:ea typeface="ＭＳ Ｐゴシック" charset="0"/>
              </a:rPr>
              <a:t>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sz="2000" dirty="0">
                <a:ea typeface="ＭＳ Ｐゴシック" charset="0"/>
              </a:rPr>
              <a:t>Code Markdown text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40" y="343596"/>
            <a:ext cx="8026971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ssh:user@server:project.git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03493" y="1287800"/>
            <a:ext cx="282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http://server/project.git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4214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keygen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–t 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rsa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99643" y="649625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1921818" y="711538"/>
            <a:ext cx="377825" cy="920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0949" y="447658"/>
            <a:ext cx="1766066" cy="1271723"/>
          </a:xfrm>
          <a:prstGeom prst="bentConnector3">
            <a:avLst>
              <a:gd name="adj1" fmla="val 7276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5502" y="1759732"/>
            <a:ext cx="926586" cy="14201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id_rsa-</a:t>
            </a:r>
            <a:r>
              <a:rPr lang="en-US" sz="1600" b="1" dirty="0" smtClean="0">
                <a:latin typeface="Courier New"/>
                <a:cs typeface="Courier New"/>
              </a:rPr>
              <a:t>user1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783589" y="4118350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i="1" dirty="0" smtClean="0">
                <a:solidFill>
                  <a:srgbClr val="FF0000"/>
                </a:solidFill>
                <a:latin typeface="Open Sans" charset="0"/>
              </a:rPr>
              <a:t>private key</a:t>
            </a:r>
            <a:endParaRPr lang="en-US" i="1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0" name="Straight Arrow Connector 39"/>
          <p:cNvCxnSpPr>
            <a:stCxn id="36" idx="3"/>
          </p:cNvCxnSpPr>
          <p:nvPr/>
        </p:nvCxnSpPr>
        <p:spPr>
          <a:xfrm>
            <a:off x="2929764" y="4272338"/>
            <a:ext cx="616626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7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git@github.com:user1/</a:t>
            </a:r>
            <a:r>
              <a:rPr lang="en-US" sz="1200" dirty="0" err="1">
                <a:latin typeface="Courier New"/>
                <a:cs typeface="Courier New"/>
              </a:rPr>
              <a:t>project.git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ending conversion</a:t>
            </a:r>
            <a:endParaRPr lang="en-US" dirty="0"/>
          </a:p>
        </p:txBody>
      </p:sp>
      <p:pic>
        <p:nvPicPr>
          <p:cNvPr id="5" name="Picture 4" descr="Screen Shot 2016-09-28 at 2.5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2" y="0"/>
            <a:ext cx="6696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0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!gitk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help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6658" y="185454"/>
            <a:ext cx="7327992" cy="461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/>
                <a:cs typeface="Courier New"/>
              </a:rPr>
              <a:t>usage: git [--version] [--help] [-C &lt;path&gt;] [-c name=value]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[--exec-path[=&lt;path&gt;]] [--html-path] [--man-path] [--info-path]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[-p | --paginate | --no-pager] [--no-replace-objects] [--bare]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[--git-dir=&lt;path&gt;] [--work-tree=&lt;path&gt;] [--namespace=&lt;name&gt;]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&lt;command&gt; [&lt;</a:t>
            </a:r>
            <a:r>
              <a:rPr lang="en-US" sz="700" dirty="0" err="1">
                <a:latin typeface="Courier New"/>
                <a:cs typeface="Courier New"/>
              </a:rPr>
              <a:t>args</a:t>
            </a:r>
            <a:r>
              <a:rPr lang="en-US" sz="700" dirty="0">
                <a:latin typeface="Courier New"/>
                <a:cs typeface="Courier New"/>
              </a:rPr>
              <a:t>&gt;]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These are common Git commands used in various situations: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start a working area (see also: git help tutorial)</a:t>
            </a:r>
          </a:p>
          <a:p>
            <a:r>
              <a:rPr lang="en-US" sz="700" dirty="0">
                <a:latin typeface="Courier New"/>
                <a:cs typeface="Courier New"/>
              </a:rPr>
              <a:t>   clone      Clone a repository into a new directory</a:t>
            </a:r>
          </a:p>
          <a:p>
            <a:r>
              <a:rPr lang="en-US" sz="700" dirty="0">
                <a:latin typeface="Courier New"/>
                <a:cs typeface="Courier New"/>
              </a:rPr>
              <a:t>   init       Create an empty Git repository or reinitialize an existing one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work on the current change (see also: git help everyday)</a:t>
            </a:r>
          </a:p>
          <a:p>
            <a:r>
              <a:rPr lang="en-US" sz="700" dirty="0">
                <a:latin typeface="Courier New"/>
                <a:cs typeface="Courier New"/>
              </a:rPr>
              <a:t>   add        Add file contents to the index</a:t>
            </a:r>
          </a:p>
          <a:p>
            <a:r>
              <a:rPr lang="en-US" sz="700" dirty="0">
                <a:latin typeface="Courier New"/>
                <a:cs typeface="Courier New"/>
              </a:rPr>
              <a:t>   mv         Move or rename a file, a directory, or a symlink</a:t>
            </a:r>
          </a:p>
          <a:p>
            <a:r>
              <a:rPr lang="en-US" sz="700" dirty="0">
                <a:latin typeface="Courier New"/>
                <a:cs typeface="Courier New"/>
              </a:rPr>
              <a:t>   reset      Reset current HEAD to the specified state</a:t>
            </a:r>
          </a:p>
          <a:p>
            <a:r>
              <a:rPr lang="en-US" sz="700" dirty="0">
                <a:latin typeface="Courier New"/>
                <a:cs typeface="Courier New"/>
              </a:rPr>
              <a:t>   rm         Remove files from the working tree and from the index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examine the history and state (see also: git help revisions)</a:t>
            </a:r>
          </a:p>
          <a:p>
            <a:r>
              <a:rPr lang="en-US" sz="700" dirty="0">
                <a:latin typeface="Courier New"/>
                <a:cs typeface="Courier New"/>
              </a:rPr>
              <a:t>   bisect     Use binary search to find the commit that introduced a bug</a:t>
            </a:r>
          </a:p>
          <a:p>
            <a:r>
              <a:rPr lang="en-US" sz="700" dirty="0">
                <a:latin typeface="Courier New"/>
                <a:cs typeface="Courier New"/>
              </a:rPr>
              <a:t>   grep       Print lines matching a pattern</a:t>
            </a:r>
          </a:p>
          <a:p>
            <a:r>
              <a:rPr lang="en-US" sz="700" dirty="0">
                <a:latin typeface="Courier New"/>
                <a:cs typeface="Courier New"/>
              </a:rPr>
              <a:t>   log        Show commit logs</a:t>
            </a:r>
          </a:p>
          <a:p>
            <a:r>
              <a:rPr lang="en-US" sz="700" dirty="0">
                <a:latin typeface="Courier New"/>
                <a:cs typeface="Courier New"/>
              </a:rPr>
              <a:t>   show       Show various types of objects</a:t>
            </a:r>
          </a:p>
          <a:p>
            <a:r>
              <a:rPr lang="en-US" sz="700" dirty="0">
                <a:latin typeface="Courier New"/>
                <a:cs typeface="Courier New"/>
              </a:rPr>
              <a:t>   status     Show the working tree status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grow, mark and tweak your common history</a:t>
            </a:r>
          </a:p>
          <a:p>
            <a:r>
              <a:rPr lang="en-US" sz="700" dirty="0">
                <a:latin typeface="Courier New"/>
                <a:cs typeface="Courier New"/>
              </a:rPr>
              <a:t>   branch     List, create, or delete branches</a:t>
            </a:r>
          </a:p>
          <a:p>
            <a:r>
              <a:rPr lang="en-US" sz="700" dirty="0">
                <a:latin typeface="Courier New"/>
                <a:cs typeface="Courier New"/>
              </a:rPr>
              <a:t>   checkout   Switch branches or restore working tree files</a:t>
            </a:r>
          </a:p>
          <a:p>
            <a:r>
              <a:rPr lang="en-US" sz="700" dirty="0">
                <a:latin typeface="Courier New"/>
                <a:cs typeface="Courier New"/>
              </a:rPr>
              <a:t>   commit     Record changes to the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diff       Show changes between commits, commit and working tree, </a:t>
            </a:r>
            <a:r>
              <a:rPr lang="en-US" sz="700" dirty="0" err="1">
                <a:latin typeface="Courier New"/>
                <a:cs typeface="Courier New"/>
              </a:rPr>
              <a:t>etc</a:t>
            </a:r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   merge      Join two or more development histories together</a:t>
            </a:r>
          </a:p>
          <a:p>
            <a:r>
              <a:rPr lang="en-US" sz="700" dirty="0">
                <a:latin typeface="Courier New"/>
                <a:cs typeface="Courier New"/>
              </a:rPr>
              <a:t>   rebase     Reapply commits on top of another base tip</a:t>
            </a:r>
          </a:p>
          <a:p>
            <a:r>
              <a:rPr lang="en-US" sz="700" dirty="0">
                <a:latin typeface="Courier New"/>
                <a:cs typeface="Courier New"/>
              </a:rPr>
              <a:t>   tag        Create, list, delete or verify a tag object signed with GPG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collaborate (see also: git help workflows)</a:t>
            </a:r>
          </a:p>
          <a:p>
            <a:r>
              <a:rPr lang="en-US" sz="700" dirty="0">
                <a:latin typeface="Courier New"/>
                <a:cs typeface="Courier New"/>
              </a:rPr>
              <a:t>   fetch      Download objects and refs from another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pull       Fetch from and integrate with another repository or a local branch</a:t>
            </a:r>
          </a:p>
          <a:p>
            <a:r>
              <a:rPr lang="en-US" sz="700" dirty="0">
                <a:latin typeface="Courier New"/>
                <a:cs typeface="Courier New"/>
              </a:rPr>
              <a:t>   push       Update remote refs along with associated objects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'git help -a' and 'git help -g' list available subcommands and some</a:t>
            </a:r>
          </a:p>
          <a:p>
            <a:r>
              <a:rPr lang="en-US" sz="700" dirty="0">
                <a:latin typeface="Courier New"/>
                <a:cs typeface="Courier New"/>
              </a:rPr>
              <a:t>concept guides. See 'git help &lt;command&gt;' or 'git help &lt;concept&gt;'</a:t>
            </a:r>
          </a:p>
          <a:p>
            <a:r>
              <a:rPr lang="en-US" sz="700" dirty="0">
                <a:latin typeface="Courier New"/>
                <a:cs typeface="Courier New"/>
              </a:rPr>
              <a:t>to read about a specific subcommand or concept.</a:t>
            </a:r>
          </a:p>
        </p:txBody>
      </p:sp>
    </p:spTree>
    <p:extLst>
      <p:ext uri="{BB962C8B-B14F-4D97-AF65-F5344CB8AC3E}">
        <p14:creationId xmlns:p14="http://schemas.microsoft.com/office/powerpoint/2010/main" val="323609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09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37223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510730"/>
            <a:ext cx="1050686" cy="307881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33672" y="214862"/>
            <a:ext cx="1659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553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692464"/>
            <a:ext cx="1050686" cy="126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54890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28182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–-squash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585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645294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783794"/>
            <a:ext cx="446420" cy="12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73569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 flipV="1">
            <a:off x="4990768" y="2818611"/>
            <a:ext cx="1050686" cy="5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693390"/>
            <a:ext cx="1050686" cy="288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9916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 flipV="1">
            <a:off x="4990768" y="3210969"/>
            <a:ext cx="1050686" cy="266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46356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602060"/>
            <a:ext cx="1050686" cy="1216551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462633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447245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18358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8090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917432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secret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82702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colour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36624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test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73156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2008762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190496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147262"/>
            <a:ext cx="463860" cy="133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56858"/>
            <a:ext cx="1050686" cy="2049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41454" y="110009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 "squashed"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  <p:bldP spid="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edit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, lint check, unit test hunks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run code inspector and code coverage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review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06575" y="4866501"/>
            <a:ext cx="7337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000" dirty="0">
                <a:latin typeface="Open Sans Light"/>
                <a:cs typeface="Open Sans Light"/>
                <a:hlinkClick r:id="rId4"/>
              </a:rPr>
              <a:t>http://reinh.com/blog/2009/03/02/a-git-workflow-for-agile-teams.html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8899" y="880669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68774" y="972466"/>
            <a:ext cx="453970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qa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1463881" y="1895471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64216" y="520802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canary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(qa)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647289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797304" y="1796597"/>
            <a:ext cx="4411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Open Sans" charset="0"/>
                <a:cs typeface="Open Sans" charset="0"/>
              </a:rPr>
              <a:t>log</a:t>
            </a:r>
            <a:endParaRPr lang="en-US" dirty="0">
              <a:solidFill>
                <a:srgbClr val="FF0000"/>
              </a:solidFill>
              <a:latin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  <p:bldP spid="10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-13672" y="1"/>
            <a:ext cx="9188144" cy="3827932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http://zeroturnaround.com/rebellabs/git-commands-and-best-practices-cheat-sheet/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www.wei-wang.com</a:t>
            </a:r>
            <a:r>
              <a:rPr lang="en-US" sz="900" dirty="0">
                <a:latin typeface="Open Sans" charset="0"/>
                <a:hlinkClick r:id="rId3"/>
              </a:rPr>
              <a:t>/ExplainGitWithD3/#</a:t>
            </a:r>
            <a:endParaRPr lang="en-US" sz="900" dirty="0"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6146" y="4913030"/>
            <a:ext cx="3097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zrusin.blogspot.com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/2007/09/git-cheat-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sheet.html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76445" y="4877173"/>
            <a:ext cx="3067555" cy="2308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Open Sans Light"/>
                <a:cs typeface="Open Sans Light"/>
                <a:hlinkClick r:id="rId4"/>
              </a:rPr>
              <a:t>http://byte.kde.org/~zrusin/git/git-cheat-sheet.svg</a:t>
            </a:r>
            <a:endParaRPr lang="en-US" sz="9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5825" y="486833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http://git-scm.com/book/en/v2/Git-Basics-Recording-Changes-to-the-Repository#Removing-Files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3857281"/>
            <a:ext cx="3622514" cy="853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823226" y="2891148"/>
            <a:ext cx="3522007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5626" y="2184775"/>
            <a:ext cx="5398052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183777" y="1"/>
            <a:ext cx="3280237" cy="6395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t-cheatsheet-ndp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1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1312" y="4881890"/>
            <a:ext cx="484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http://ndpsoftware.com/git-cheatsheet.html#loc=workspace;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5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Learning techniques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Meticulously </a:t>
            </a:r>
            <a:r>
              <a:rPr lang="en-US" sz="2400" b="1" dirty="0" smtClean="0">
                <a:ea typeface="ＭＳ Ｐゴシック" charset="0"/>
              </a:rPr>
              <a:t>sequenced</a:t>
            </a:r>
            <a:r>
              <a:rPr lang="en-US" sz="2400" dirty="0" smtClean="0">
                <a:ea typeface="ＭＳ Ｐゴシック" charset="0"/>
              </a:rPr>
              <a:t> deep learning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</a:t>
            </a:r>
            <a:r>
              <a:rPr lang="en-US" sz="2400" b="1" dirty="0" smtClean="0">
                <a:ea typeface="ＭＳ Ｐゴシック" charset="0"/>
              </a:rPr>
              <a:t>diagrams</a:t>
            </a:r>
            <a:r>
              <a:rPr lang="en-US" sz="2400" dirty="0" smtClean="0">
                <a:ea typeface="ＭＳ Ｐゴシック" charset="0"/>
              </a:rPr>
              <a:t> in PowerPoint </a:t>
            </a:r>
            <a:br>
              <a:rPr lang="en-US" sz="2400" dirty="0" smtClean="0">
                <a:ea typeface="ＭＳ Ｐゴシック" charset="0"/>
              </a:rPr>
            </a:br>
            <a:r>
              <a:rPr lang="en-US" sz="2400" dirty="0" smtClean="0">
                <a:ea typeface="ＭＳ Ｐゴシック" charset="0"/>
              </a:rPr>
              <a:t>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Narrated </a:t>
            </a:r>
            <a:r>
              <a:rPr lang="en-US" sz="2400" b="1" dirty="0" smtClean="0">
                <a:ea typeface="ＭＳ Ｐゴシック" charset="0"/>
              </a:rPr>
              <a:t>videos</a:t>
            </a:r>
            <a:r>
              <a:rPr lang="en-US" sz="2400" dirty="0" smtClean="0">
                <a:ea typeface="ＭＳ Ｐゴシック" charset="0"/>
              </a:rPr>
              <a:t> reveal animations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Runnable </a:t>
            </a:r>
            <a:r>
              <a:rPr lang="en-US" sz="2400" b="1" dirty="0" smtClean="0">
                <a:ea typeface="ＭＳ Ｐゴシック" charset="0"/>
              </a:rPr>
              <a:t>scripts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b="1" dirty="0" smtClean="0">
                <a:ea typeface="ＭＳ Ｐゴシック" charset="0"/>
              </a:rPr>
              <a:t>hands-on</a:t>
            </a:r>
            <a:r>
              <a:rPr lang="en-US" sz="2400" dirty="0" smtClean="0">
                <a:ea typeface="ＭＳ Ｐゴシック" charset="0"/>
              </a:rPr>
              <a:t>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 to statistics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34149" y="1691175"/>
            <a:ext cx="0" cy="104976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24872" y="1718554"/>
            <a:ext cx="0" cy="107780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40939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79106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948731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317399" y="319419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9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Arrow Connector 141"/>
          <p:cNvCxnSpPr>
            <a:cxnSpLocks noChangeShapeType="1"/>
            <a:endCxn id="141" idx="1"/>
          </p:cNvCxnSpPr>
          <p:nvPr/>
        </p:nvCxnSpPr>
        <p:spPr bwMode="auto">
          <a:xfrm flipV="1">
            <a:off x="6113132" y="760747"/>
            <a:ext cx="176448" cy="22329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71556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–-hard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4824" y="1086955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-v</a:t>
            </a:r>
            <a:endParaRPr lang="en-US" dirty="0">
              <a:solidFill>
                <a:srgbClr val="FF66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</a:t>
            </a:r>
            <a:r>
              <a:rPr lang="en-US" u="sng" dirty="0">
                <a:solidFill>
                  <a:schemeClr val="accent2"/>
                </a:solidFill>
                <a:latin typeface="Open Sans"/>
              </a:rPr>
              <a:t>g</a:t>
            </a:r>
            <a:r>
              <a:rPr lang="en-US" dirty="0">
                <a:solidFill>
                  <a:schemeClr val="accent2"/>
                </a:solidFill>
                <a:latin typeface="Open Sans"/>
              </a:rPr>
              <a:t>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94915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3026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00988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52" y="6488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548D3D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548D3D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3195717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rm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8581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84495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299125" y="3195717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07752" y="1580392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touch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021473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ls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97251" y="147224"/>
            <a:ext cx="934622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7752" y="1394087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echo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835166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cd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04466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98581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208118" y="483572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4331013" y="2942305"/>
            <a:ext cx="1291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 -- file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3828959" y="1948969"/>
            <a:ext cx="1403292" cy="277922"/>
          </a:xfrm>
          <a:prstGeom prst="straightConnector1">
            <a:avLst/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047564" y="805779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232312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7277" y="2996591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rm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54653" y="2400431"/>
            <a:ext cx="1320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u="sng" dirty="0" smtClean="0">
                <a:solidFill>
                  <a:srgbClr val="FFFFFF"/>
                </a:solidFill>
                <a:latin typeface="Open Sans" charset="0"/>
              </a:rPr>
              <a:t>b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</a:rPr>
              <a:t>ranch -avv</a:t>
            </a:r>
            <a:endParaRPr lang="en-US" dirty="0">
              <a:solidFill>
                <a:srgbClr val="FFFFFF"/>
              </a:solidFill>
              <a:latin typeface="Open Sans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07752" y="1207780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3440093" y="2953241"/>
            <a:ext cx="1090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89580" y="625982"/>
            <a:ext cx="508457" cy="26953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gitk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  <p:bldP spid="138" grpId="0"/>
      <p:bldP spid="22" grpId="0"/>
      <p:bldP spid="139" grpId="0"/>
      <p:bldP spid="140" grpId="0"/>
      <p:bldP spid="1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Escape a Git mess</a:t>
            </a:r>
            <a:endParaRPr lang="en-US" dirty="0"/>
          </a:p>
        </p:txBody>
      </p:sp>
      <p:pic>
        <p:nvPicPr>
          <p:cNvPr id="4" name="Picture 3" descr="git-pret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5" y="0"/>
            <a:ext cx="8150335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3127" y="4614063"/>
            <a:ext cx="302087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r"/>
            <a:r>
              <a:rPr lang="pt-BR" sz="900" dirty="0">
                <a:latin typeface="Open Sans Light"/>
                <a:cs typeface="Open Sans Light"/>
                <a:hlinkClick r:id="rId4"/>
              </a:rPr>
              <a:t>git-pretty-</a:t>
            </a:r>
            <a:r>
              <a:rPr lang="pt-BR" sz="900" dirty="0" smtClean="0">
                <a:latin typeface="Open Sans Light"/>
                <a:cs typeface="Open Sans Light"/>
                <a:hlinkClick r:id="rId4"/>
              </a:rPr>
              <a:t>justinhileman.info.png from </a:t>
            </a:r>
            <a:br>
              <a:rPr lang="pt-BR" sz="900" dirty="0" smtClean="0">
                <a:latin typeface="Open Sans Light"/>
                <a:cs typeface="Open Sans Light"/>
                <a:hlinkClick r:id="rId4"/>
              </a:rPr>
            </a:br>
            <a:r>
              <a:rPr lang="en-US" sz="900" dirty="0" smtClean="0">
                <a:latin typeface="Open Sans Light"/>
                <a:cs typeface="Open Sans Light"/>
                <a:hlinkClick r:id="rId4"/>
              </a:rPr>
              <a:t>http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://justinhileman.info/article/git-pretty/git-pretty.png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2579" y="4903350"/>
            <a:ext cx="50414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latin typeface="Open Sans Light"/>
                <a:cs typeface="Open Sans Light"/>
              </a:rPr>
              <a:t>http://</a:t>
            </a:r>
            <a:r>
              <a:rPr lang="en-US" sz="800" dirty="0" err="1">
                <a:latin typeface="Open Sans Light"/>
                <a:cs typeface="Open Sans Light"/>
              </a:rPr>
              <a:t>www.programblings.com</a:t>
            </a:r>
            <a:r>
              <a:rPr lang="en-US" sz="800" dirty="0">
                <a:latin typeface="Open Sans Light"/>
                <a:cs typeface="Open Sans Light"/>
              </a:rPr>
              <a:t>/2008/06/07/the-illustrated-guide-to-recovering-lost-commits-with-git/</a:t>
            </a:r>
          </a:p>
        </p:txBody>
      </p:sp>
    </p:spTree>
    <p:extLst>
      <p:ext uri="{BB962C8B-B14F-4D97-AF65-F5344CB8AC3E}">
        <p14:creationId xmlns:p14="http://schemas.microsoft.com/office/powerpoint/2010/main" val="395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325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fast-forward. Yes if not.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Search in commit names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lol </a:t>
            </a:r>
            <a:r>
              <a:rPr lang="en-US" sz="1800" b="1" dirty="0">
                <a:latin typeface="Courier New"/>
                <a:cs typeface="Courier New"/>
              </a:rPr>
              <a:t>--all --grep=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' 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6238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</a:t>
            </a:r>
            <a:r>
              <a:rPr lang="en-US" sz="900" dirty="0" smtClean="0">
                <a:latin typeface="Open Sans Light"/>
                <a:cs typeface="Open Sans Light"/>
              </a:rPr>
              <a:t>regex</a:t>
            </a:r>
          </a:p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72498" y="4120138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</a:t>
            </a:r>
            <a:r>
              <a:rPr lang="en-US" sz="1800" dirty="0" smtClean="0">
                <a:latin typeface="Open Sans Light"/>
                <a:cs typeface="Open Sans Light"/>
              </a:rPr>
              <a:t>insensitive </a:t>
            </a:r>
            <a:r>
              <a:rPr lang="en-US" sz="1800" dirty="0" err="1" smtClean="0">
                <a:latin typeface="Open Sans Light"/>
                <a:cs typeface="Open Sans Light"/>
              </a:rPr>
              <a:t>cate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70027" y="412113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Search through commit text matching a regex pattern: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570538" y="3365209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</a:t>
            </a:r>
            <a:r>
              <a:rPr lang="en-US" sz="1800" dirty="0" smtClean="0">
                <a:latin typeface="Open Sans Light"/>
                <a:cs typeface="Open Sans Light"/>
              </a:rPr>
              <a:t>Search in </a:t>
            </a:r>
            <a:r>
              <a:rPr lang="en-US" sz="1800" dirty="0" err="1" smtClean="0">
                <a:latin typeface="Open Sans Light"/>
                <a:cs typeface="Open Sans Light"/>
              </a:rPr>
              <a:t>reflogs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8067" y="336620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-g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61786" y="3389159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-walk-</a:t>
            </a:r>
            <a:r>
              <a:rPr lang="en-US" sz="1800" b="1" dirty="0" err="1" smtClean="0">
                <a:latin typeface="Courier New"/>
                <a:cs typeface="Courier New"/>
              </a:rPr>
              <a:t>reflogs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576746" y="302426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</a:t>
            </a:r>
            <a:r>
              <a:rPr lang="en-US" sz="1800" smtClean="0">
                <a:latin typeface="Open Sans Light"/>
                <a:cs typeface="Open Sans Light"/>
              </a:rPr>
              <a:t>Search in all </a:t>
            </a:r>
            <a:r>
              <a:rPr lang="en-US" sz="1800" dirty="0" smtClean="0">
                <a:latin typeface="Open Sans Light"/>
                <a:cs typeface="Open Sans Light"/>
              </a:rPr>
              <a:t>branches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950413" y="3025265"/>
            <a:ext cx="1174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--all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50492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3856" y="4745225"/>
            <a:ext cx="2198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-diff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4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3856" y="4745225"/>
            <a:ext cx="2198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-diff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9504" y="4745225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-log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5389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-pretty-oneline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30734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-abbrev-commit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64353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-branches=*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8175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git log --pretty=oneline --abbrev-commit --branches=* --graph --decorate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961569" y="227470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570561" y="227470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-graph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982365" y="258921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1357" y="258921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smtClean="0">
                <a:latin typeface="Courier New"/>
                <a:cs typeface="Courier New"/>
              </a:rPr>
              <a:t>-decorate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31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 clean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49323" y="4745225"/>
            <a:ext cx="2302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-clean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21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477974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Java tools popularity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contents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589865" y="4903788"/>
            <a:ext cx="75541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smtClean="0">
                <a:latin typeface="Courier New"/>
                <a:cs typeface="Courier New"/>
              </a:rPr>
              <a:t>'car' $(git rev-list --all)</a:t>
            </a:r>
            <a:endParaRPr lang="en-US" sz="1800" b="1" dirty="0" smtClean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Find content of commits matching a pattern: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https://git-scm.com/book/en/v2/Git-Tools-Searching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count lines 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889447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05670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upper or lower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9109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9" grpId="0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69526" y="488266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stackoverflow.com</a:t>
            </a:r>
            <a:r>
              <a:rPr lang="en-US" sz="900" dirty="0">
                <a:latin typeface="Open Sans" charset="0"/>
                <a:hlinkClick r:id="rId3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  <a:hlinkClick r:id="rId3"/>
              </a:rPr>
              <a:t>ack</a:t>
            </a:r>
            <a:r>
              <a:rPr lang="en-US" sz="900" dirty="0">
                <a:latin typeface="Open Sans" charset="0"/>
                <a:hlinkClick r:id="rId3"/>
              </a:rPr>
              <a:t>-output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–n"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87800" y="4891804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https://git-scm.com/docs/git-grep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–-cached -i "Money"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(also)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2473876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5940" y="2413461"/>
            <a:ext cx="3110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211304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258" y="1360936"/>
            <a:ext cx="1262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2258900" y="2156847"/>
            <a:ext cx="473870" cy="234778"/>
          </a:xfrm>
          <a:prstGeom prst="bentConnector3">
            <a:avLst>
              <a:gd name="adj1" fmla="val 1001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2302596" y="3471615"/>
            <a:ext cx="465934" cy="301526"/>
          </a:xfrm>
          <a:prstGeom prst="bentConnector3">
            <a:avLst>
              <a:gd name="adj1" fmla="val 97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474274" y="2303831"/>
            <a:ext cx="58770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574959" y="4672246"/>
            <a:ext cx="505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ls-files</a:t>
            </a:r>
          </a:p>
        </p:txBody>
      </p: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16" grpId="0"/>
      <p:bldP spid="18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6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https://git-scm.com/book/en/v2/Git-Tools-Searching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alias.gv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</a:t>
            </a:r>
            <a:r>
              <a:rPr lang="en-US" sz="1600" dirty="0" smtClean="0">
                <a:latin typeface="Courier New"/>
                <a:cs typeface="Courier New"/>
              </a:rPr>
              <a:t>–C 3 -A 3 –B 3 -W"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2614" y="109445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lines with -- divider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22614" y="1491954"/>
            <a:ext cx="447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trailing lines with -- divider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9112" y="1095450"/>
            <a:ext cx="864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-B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9112" y="1480979"/>
            <a:ext cx="70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-A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69888" y="1078203"/>
            <a:ext cx="2711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--before-context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69888" y="1490476"/>
            <a:ext cx="2711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--after-context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22614" y="1886015"/>
            <a:ext cx="466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&amp; trailing lines with --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9112" y="1875040"/>
            <a:ext cx="799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9888" y="1884537"/>
            <a:ext cx="217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err="1" smtClean="0">
                <a:latin typeface="Courier New"/>
                <a:cs typeface="Courier New"/>
              </a:rPr>
              <a:t>gv</a:t>
            </a:r>
            <a:r>
              <a:rPr lang="en-US" sz="1800" b="1" dirty="0" smtClean="0">
                <a:latin typeface="Courier New"/>
                <a:cs typeface="Courier New"/>
              </a:rPr>
              <a:t>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122614" y="376135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item found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9112" y="375037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9888" y="375987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105682" y="334931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preceding line (like git diff)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2180" y="333833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-P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52956" y="334783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--show-function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2" name="Octagon 31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278449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5" grpId="0"/>
      <p:bldP spid="22" grpId="0"/>
      <p:bldP spid="24" grpId="0"/>
      <p:bldP spid="25" grpId="0"/>
      <p:bldP spid="26" grpId="0"/>
      <p:bldP spid="27" grpId="0"/>
      <p:bldP spid="30" grpId="0"/>
      <p:bldP spid="34" grpId="0"/>
      <p:bldP spid="35" grpId="0"/>
      <p:bldP spid="36" grpId="0"/>
      <p:bldP spid="23" grpId="0"/>
      <p:bldP spid="28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–- "</a:t>
            </a:r>
            <a:r>
              <a:rPr lang="en-US" sz="1800" b="1" dirty="0" err="1" smtClean="0">
                <a:latin typeface="Courier New"/>
                <a:cs typeface="Courier New"/>
              </a:rPr>
              <a:t>colou?</a:t>
            </a:r>
            <a:r>
              <a:rPr lang="en-US" sz="1800" b="1" dirty="0" err="1" smtClean="0">
                <a:latin typeface="Courier New"/>
                <a:cs typeface="Courier New"/>
              </a:rPr>
              <a:t>r</a:t>
            </a:r>
            <a:r>
              <a:rPr lang="en-US" sz="1800" b="1" dirty="0" smtClean="0">
                <a:latin typeface="Courier New"/>
                <a:cs typeface="Courier New"/>
              </a:rPr>
              <a:t>"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41791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/questions/9045435/search-git-commits-using-regex</a:t>
            </a: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07918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ourier New"/>
                <a:cs typeface="Courier New"/>
              </a:rPr>
              <a:t>git &lt;command&gt; [&lt;revision&gt;...] -- [&lt;file&gt;...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52101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902317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283624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3046238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427545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5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891342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27264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3035263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416570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796877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-e money -–or foo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28056" y="1237344"/>
            <a:ext cx="6784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PROTIP: Quotes are needed only if spaces are in search term.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079" y="854203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money</a:t>
            </a:r>
          </a:p>
        </p:txBody>
      </p:sp>
      <p:sp>
        <p:nvSpPr>
          <p:cNvPr id="6" name="Octagon 5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limits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limiters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-i "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foo"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'*.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'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93243" y="3573073"/>
            <a:ext cx="363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-l | -L | 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--name-only |</a:t>
            </a:r>
          </a:p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--files-with-matches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94971" y="3586639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list files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  <p:bldP spid="26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–l foo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146743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148099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47697" y="3484093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creative?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487137" y="3191638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ignore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ls-files –-others –ignored –exclude-standard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being ignored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809" y="17354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gitk -–all `git reflog | cut –c1-7`&amp;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dangling blobs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Check object database for "dangling blobs" and commits:</a:t>
            </a:r>
            <a:endParaRPr lang="en-US" dirty="0"/>
          </a:p>
          <a:p>
            <a:pPr marL="300038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git fsck</a:t>
            </a:r>
          </a:p>
          <a:p>
            <a:pPr marL="300038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Iterate through dangling </a:t>
            </a:r>
            <a:r>
              <a:rPr lang="en-US" dirty="0"/>
              <a:t>blobs </a:t>
            </a:r>
            <a:r>
              <a:rPr lang="en-US" dirty="0" smtClean="0"/>
              <a:t>to </a:t>
            </a:r>
            <a:r>
              <a:rPr lang="en-US" dirty="0"/>
              <a:t>recover them as files named after their </a:t>
            </a:r>
            <a:r>
              <a:rPr lang="en-US" dirty="0" smtClean="0"/>
              <a:t>hashes:</a:t>
            </a:r>
            <a:endParaRPr lang="en-US" dirty="0"/>
          </a:p>
          <a:p>
            <a:pPr marL="300038" lvl="1" indent="0">
              <a:buNone/>
            </a:pPr>
            <a:r>
              <a:rPr lang="en-US" dirty="0">
                <a:latin typeface="Courier New"/>
                <a:cs typeface="Courier New"/>
              </a:rPr>
              <a:t>for blob in $(git fsck --lost-found | </a:t>
            </a:r>
            <a:r>
              <a:rPr lang="en-US" dirty="0" err="1">
                <a:latin typeface="Courier New"/>
                <a:cs typeface="Courier New"/>
              </a:rPr>
              <a:t>awk</a:t>
            </a:r>
            <a:r>
              <a:rPr lang="en-US" dirty="0">
                <a:latin typeface="Courier New"/>
                <a:cs typeface="Courier New"/>
              </a:rPr>
              <a:t> '$2 == "blob" { print $3 }'); do git cat-file -p $blob &gt; $</a:t>
            </a:r>
            <a:r>
              <a:rPr lang="en-US" dirty="0" err="1">
                <a:latin typeface="Courier New"/>
                <a:cs typeface="Courier New"/>
              </a:rPr>
              <a:t>blob.txt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done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778" y="4928465"/>
            <a:ext cx="6960222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>
                <a:latin typeface="Courier New Light"/>
                <a:cs typeface="Courier New Light"/>
              </a:rPr>
              <a:t>http://</a:t>
            </a:r>
            <a:r>
              <a:rPr lang="en-US" sz="900" dirty="0" err="1">
                <a:latin typeface="Courier New Light"/>
                <a:cs typeface="Courier New Light"/>
              </a:rPr>
              <a:t>blog.ch.atosconsulting.com</a:t>
            </a:r>
            <a:r>
              <a:rPr lang="en-US" sz="900" dirty="0">
                <a:latin typeface="Courier New Light"/>
                <a:cs typeface="Courier New Light"/>
              </a:rPr>
              <a:t>/git-recovering-from-mistakes/</a:t>
            </a:r>
          </a:p>
        </p:txBody>
      </p:sp>
    </p:spTree>
    <p:extLst>
      <p:ext uri="{BB962C8B-B14F-4D97-AF65-F5344CB8AC3E}">
        <p14:creationId xmlns:p14="http://schemas.microsoft.com/office/powerpoint/2010/main" val="2961999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729961" y="835259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691611" y="1179520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42598" y="1180754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3850" y="1679583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890196" y="1174887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11415" y="734378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668010" y="575961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813848" y="400057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62253" y="612782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874858" y="806383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810201" y="1684345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910213" y="1962157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615063" y="1425582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78576" y="1281120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70971" y="3057531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56371" y="2622784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51973" y="1281120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238341" y="1281120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33641" y="3425075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27882" y="3398291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05682" y="3696741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905713" y="3507401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997883" y="3644907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726106" y="2456799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221488" y="1425583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054782" y="685122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477852" y="1029610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413923" y="1568457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514703" y="3736072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410276" y="981518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610273" y="2110589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483408" y="2694221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229408" y="2694221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586004" y="2443281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8155452" y="2730618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303648" y="1684345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942398" y="1966920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634202" y="733208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935255" y="1020546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737408" y="2837890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984428" y="432292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65675" y="465145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89910" y="466732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412392" y="3332168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42965" y="3534959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080667" y="2562561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611157" y="3061320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999894" y="1426736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297425" y="823920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3135763" y="1568457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329174" y="2841909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5086194" y="1651782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527130" y="784294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54267" y="1631880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935255" y="1917630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295377" y="2024900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577159" y="2309063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366209" y="1021715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593477" y="1381055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16588" y="2611445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2476" y="2678120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8080" y="2866659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586004" y="575962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391386" y="509427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524311" y="719629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271025" y="943609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3010351" y="2108208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674224" y="651365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817295" y="846599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2080770" y="719629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05937" y="3786293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502653" y="1188413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8076072" y="958840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7679" y="1109094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536411" y="878047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578551" y="2965457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361595" y="955038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410276" y="2536832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565819" y="3761892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275007" y="3161170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306217" y="575961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594129" y="3161170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63692" y="3650983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242598" y="3161170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681270" y="3316147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448734" y="3820312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773910" y="3422252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202911" y="1678211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2351" y="1955514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13964" y="2255819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775875" y="1436989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325821" y="2255819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972810" y="4045273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2865" y="2659032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242598" y="2522468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6670908" y="4835723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441" y="371425"/>
            <a:ext cx="432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</a:t>
            </a:r>
            <a:r>
              <a:rPr lang="en-US" dirty="0" err="1">
                <a:latin typeface="Open Sans Light"/>
                <a:cs typeface="Open Sans Light"/>
              </a:rPr>
              <a:t>groups.google.com</a:t>
            </a:r>
            <a:r>
              <a:rPr lang="en-US" dirty="0">
                <a:latin typeface="Open Sans Light"/>
                <a:cs typeface="Open Sans Light"/>
              </a:rPr>
              <a:t>/forum/#!forum/git-users</a:t>
            </a:r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GitHub </a:t>
            </a:r>
            <a:r>
              <a:rPr lang="en-US" dirty="0">
                <a:ea typeface="ＭＳ Ｐゴシック" charset="0"/>
              </a:rPr>
              <a:t>File </a:t>
            </a:r>
            <a:r>
              <a:rPr lang="en-US" dirty="0" smtClean="0">
                <a:ea typeface="ＭＳ Ｐゴシック" charset="0"/>
              </a:rPr>
              <a:t>Handling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22793" y="4834965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 A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pull &amp; fetch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7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But there are limits to the size of files and the repo.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3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45722</TotalTime>
  <Words>7244</Words>
  <Application>Microsoft Macintosh PowerPoint</Application>
  <PresentationFormat>On-screen Show (16:9)</PresentationFormat>
  <Paragraphs>1184</Paragraphs>
  <Slides>68</Slides>
  <Notes>50</Notes>
  <HiddenSlides>10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Quiz A </vt:lpstr>
      <vt:lpstr>Why Git &amp; GitHub</vt:lpstr>
      <vt:lpstr>Additional skills (out of scope)</vt:lpstr>
      <vt:lpstr>Git flow with tests</vt:lpstr>
      <vt:lpstr>Git Mastery means...</vt:lpstr>
      <vt:lpstr>CLI vs. GUI</vt:lpstr>
      <vt:lpstr>Commit individual hunk</vt:lpstr>
      <vt:lpstr>Basic skills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.gitconfig</vt:lpstr>
      <vt:lpstr>Line ending conversion</vt:lpstr>
      <vt:lpstr>Aliases in .gitconfig</vt:lpstr>
      <vt:lpstr>Git help</vt:lpstr>
      <vt:lpstr>PowerPoint Presentation</vt:lpstr>
      <vt:lpstr>HEAD coding</vt:lpstr>
      <vt:lpstr>Agile activities</vt:lpstr>
      <vt:lpstr>Git Flow workflow (2010)</vt:lpstr>
      <vt:lpstr>Feature branch</vt:lpstr>
      <vt:lpstr>PowerPoint Presentation</vt:lpstr>
      <vt:lpstr>Basic action verbs</vt:lpstr>
      <vt:lpstr>Visualizing Git with D3</vt:lpstr>
      <vt:lpstr>Zink Rusin’s cheat sheet</vt:lpstr>
      <vt:lpstr>PowerPoint Presentation</vt:lpstr>
      <vt:lpstr>TextMate Git menu</vt:lpstr>
      <vt:lpstr>Status</vt:lpstr>
      <vt:lpstr>Basic workflows</vt:lpstr>
      <vt:lpstr>PowerPoint Presentation</vt:lpstr>
      <vt:lpstr>Git battle map</vt:lpstr>
      <vt:lpstr>Git command map</vt:lpstr>
      <vt:lpstr>Escape a Git mess</vt:lpstr>
      <vt:lpstr>QUIZ: Commit or not?</vt:lpstr>
      <vt:lpstr>Search in commit names</vt:lpstr>
      <vt:lpstr>Git Diff</vt:lpstr>
      <vt:lpstr>Git Diff</vt:lpstr>
      <vt:lpstr>Git log</vt:lpstr>
      <vt:lpstr>Git clean</vt:lpstr>
      <vt:lpstr>Git grep options</vt:lpstr>
      <vt:lpstr>Grep contents</vt:lpstr>
      <vt:lpstr>Grep output count</vt:lpstr>
      <vt:lpstr>Grep output lines</vt:lpstr>
      <vt:lpstr>Grep target</vt:lpstr>
      <vt:lpstr>Grep output in context</vt:lpstr>
      <vt:lpstr>Grep output lines</vt:lpstr>
      <vt:lpstr>Grep regular expressions</vt:lpstr>
      <vt:lpstr>Grep</vt:lpstr>
      <vt:lpstr>Grep limits</vt:lpstr>
      <vt:lpstr>Grep match text</vt:lpstr>
      <vt:lpstr>Grep target format</vt:lpstr>
      <vt:lpstr>Clean Working Tree</vt:lpstr>
      <vt:lpstr>Git ignore</vt:lpstr>
      <vt:lpstr>Internals</vt:lpstr>
      <vt:lpstr>Recover dangling blobs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1440</cp:revision>
  <cp:lastPrinted>2016-09-09T16:57:34Z</cp:lastPrinted>
  <dcterms:created xsi:type="dcterms:W3CDTF">2016-03-09T21:14:16Z</dcterms:created>
  <dcterms:modified xsi:type="dcterms:W3CDTF">2016-09-29T23:17:43Z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